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5" r:id="rId3"/>
    <p:sldId id="263" r:id="rId4"/>
    <p:sldId id="258" r:id="rId5"/>
    <p:sldId id="259" r:id="rId6"/>
    <p:sldId id="295" r:id="rId7"/>
    <p:sldId id="296" r:id="rId8"/>
    <p:sldId id="291" r:id="rId9"/>
    <p:sldId id="265" r:id="rId10"/>
    <p:sldId id="287" r:id="rId11"/>
    <p:sldId id="260" r:id="rId12"/>
    <p:sldId id="261" r:id="rId13"/>
    <p:sldId id="297" r:id="rId14"/>
    <p:sldId id="272" r:id="rId15"/>
    <p:sldId id="274" r:id="rId16"/>
    <p:sldId id="273" r:id="rId17"/>
    <p:sldId id="275" r:id="rId18"/>
    <p:sldId id="298" r:id="rId19"/>
    <p:sldId id="278" r:id="rId20"/>
    <p:sldId id="276" r:id="rId21"/>
    <p:sldId id="299" r:id="rId22"/>
    <p:sldId id="283" r:id="rId23"/>
    <p:sldId id="292" r:id="rId24"/>
    <p:sldId id="300" r:id="rId25"/>
    <p:sldId id="279" r:id="rId26"/>
    <p:sldId id="280" r:id="rId27"/>
    <p:sldId id="281" r:id="rId28"/>
    <p:sldId id="301" r:id="rId29"/>
    <p:sldId id="27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C2F4"/>
    <a:srgbClr val="28B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17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A39F-6ADC-D847-99CA-49920BD2E4E5}" type="datetimeFigureOut">
              <a:rPr lang="en-US" smtClean="0"/>
              <a:pPr/>
              <a:t>4/16/12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1982-BAC5-4643-8E91-ECB39B837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A39F-6ADC-D847-99CA-49920BD2E4E5}" type="datetimeFigureOut">
              <a:rPr lang="en-US" smtClean="0"/>
              <a:pPr/>
              <a:t>4/16/12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1982-BAC5-4643-8E91-ECB39B837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A39F-6ADC-D847-99CA-49920BD2E4E5}" type="datetimeFigureOut">
              <a:rPr lang="en-US" smtClean="0"/>
              <a:pPr/>
              <a:t>4/16/12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1982-BAC5-4643-8E91-ECB39B837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A39F-6ADC-D847-99CA-49920BD2E4E5}" type="datetimeFigureOut">
              <a:rPr lang="en-US" smtClean="0"/>
              <a:pPr/>
              <a:t>4/16/12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1982-BAC5-4643-8E91-ECB39B837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A39F-6ADC-D847-99CA-49920BD2E4E5}" type="datetimeFigureOut">
              <a:rPr lang="en-US" smtClean="0"/>
              <a:pPr/>
              <a:t>4/16/12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1982-BAC5-4643-8E91-ECB39B837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A39F-6ADC-D847-99CA-49920BD2E4E5}" type="datetimeFigureOut">
              <a:rPr lang="en-US" smtClean="0"/>
              <a:pPr/>
              <a:t>4/16/12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1982-BAC5-4643-8E91-ECB39B837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A39F-6ADC-D847-99CA-49920BD2E4E5}" type="datetimeFigureOut">
              <a:rPr lang="en-US" smtClean="0"/>
              <a:pPr/>
              <a:t>4/16/12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1982-BAC5-4643-8E91-ECB39B837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A39F-6ADC-D847-99CA-49920BD2E4E5}" type="datetimeFigureOut">
              <a:rPr lang="en-US" smtClean="0"/>
              <a:pPr/>
              <a:t>4/16/12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1982-BAC5-4643-8E91-ECB39B837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A39F-6ADC-D847-99CA-49920BD2E4E5}" type="datetimeFigureOut">
              <a:rPr lang="en-US" smtClean="0"/>
              <a:pPr/>
              <a:t>4/16/12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1982-BAC5-4643-8E91-ECB39B837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A39F-6ADC-D847-99CA-49920BD2E4E5}" type="datetimeFigureOut">
              <a:rPr lang="en-US" smtClean="0"/>
              <a:pPr/>
              <a:t>4/16/12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1982-BAC5-4643-8E91-ECB39B837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A39F-6ADC-D847-99CA-49920BD2E4E5}" type="datetimeFigureOut">
              <a:rPr lang="en-US" smtClean="0"/>
              <a:pPr/>
              <a:t>4/16/12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1982-BAC5-4643-8E91-ECB39B837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EA39F-6ADC-D847-99CA-49920BD2E4E5}" type="datetimeFigureOut">
              <a:rPr lang="en-US" smtClean="0"/>
              <a:pPr/>
              <a:t>4/16/12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71982-BAC5-4643-8E91-ECB39B837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187" y="524192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9989" y="3485534"/>
            <a:ext cx="49421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latin typeface="Helvetica" pitchFamily="34" charset="0"/>
              </a:rPr>
              <a:t>Welcome!</a:t>
            </a:r>
            <a:endParaRPr lang="en-US" sz="4500" b="1" dirty="0">
              <a:latin typeface="Helvetic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1902" y="2812357"/>
            <a:ext cx="5649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Helvetica" pitchFamily="34" charset="0"/>
              </a:rPr>
              <a:t>Common Questions About A Coaching Approach</a:t>
            </a:r>
            <a:endParaRPr lang="en-US" sz="4000" b="1" dirty="0">
              <a:latin typeface="Helvetic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6942" y="2162093"/>
            <a:ext cx="74676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1400" dirty="0" smtClean="0">
              <a:latin typeface="Helvetica" pitchFamily="34" charset="0"/>
            </a:endParaRPr>
          </a:p>
          <a:p>
            <a:pPr lvl="0" algn="ctr"/>
            <a:r>
              <a:rPr lang="en-US" sz="2400" b="1" dirty="0" smtClean="0">
                <a:latin typeface="Helvetica" pitchFamily="34" charset="0"/>
              </a:rPr>
              <a:t>What is the Probability You’ll Be a Great Leader?</a:t>
            </a:r>
          </a:p>
          <a:p>
            <a:pPr lvl="0" algn="ctr"/>
            <a:endParaRPr lang="en-US" sz="2400" b="1" i="1" dirty="0" smtClean="0">
              <a:latin typeface="Helvetica" pitchFamily="34" charset="0"/>
            </a:endParaRPr>
          </a:p>
          <a:p>
            <a:pPr lvl="0"/>
            <a:endParaRPr lang="en-US" sz="2400" dirty="0" smtClean="0">
              <a:latin typeface="Helvetica" pitchFamily="34" charset="0"/>
            </a:endParaRPr>
          </a:p>
          <a:p>
            <a:pPr lvl="0"/>
            <a:r>
              <a:rPr lang="en-US" b="1" u="sng" dirty="0" smtClean="0">
                <a:latin typeface="Helvetica" pitchFamily="34" charset="0"/>
              </a:rPr>
              <a:t>Drive for Results</a:t>
            </a:r>
            <a:r>
              <a:rPr lang="en-US" b="1" dirty="0" smtClean="0">
                <a:latin typeface="Helvetica" pitchFamily="34" charset="0"/>
              </a:rPr>
              <a:t>	</a:t>
            </a:r>
            <a:r>
              <a:rPr lang="en-US" b="1" u="sng" dirty="0" smtClean="0">
                <a:latin typeface="Helvetica" pitchFamily="34" charset="0"/>
              </a:rPr>
              <a:t>Coaching/Mentoring</a:t>
            </a:r>
            <a:r>
              <a:rPr lang="en-US" b="1" dirty="0" smtClean="0">
                <a:latin typeface="Helvetica" pitchFamily="34" charset="0"/>
              </a:rPr>
              <a:t>		</a:t>
            </a:r>
            <a:r>
              <a:rPr lang="en-US" b="1" u="sng" dirty="0" smtClean="0">
                <a:latin typeface="Helvetica" pitchFamily="34" charset="0"/>
              </a:rPr>
              <a:t>Your Probability</a:t>
            </a:r>
          </a:p>
          <a:p>
            <a:pPr lvl="0"/>
            <a:endParaRPr lang="en-US" b="1" u="sng" dirty="0" smtClean="0">
              <a:latin typeface="Helvetica" pitchFamily="34" charset="0"/>
            </a:endParaRPr>
          </a:p>
          <a:p>
            <a:pPr lvl="0"/>
            <a:r>
              <a:rPr lang="en-US" b="1" dirty="0" smtClean="0">
                <a:latin typeface="Helvetica" pitchFamily="34" charset="0"/>
              </a:rPr>
              <a:t>	Strength			Weakness			</a:t>
            </a:r>
          </a:p>
          <a:p>
            <a:pPr lvl="0"/>
            <a:endParaRPr lang="en-US" b="1" dirty="0" smtClean="0">
              <a:latin typeface="Helvetica" pitchFamily="34" charset="0"/>
            </a:endParaRPr>
          </a:p>
          <a:p>
            <a:pPr lvl="0"/>
            <a:r>
              <a:rPr lang="en-US" b="1" dirty="0" smtClean="0">
                <a:latin typeface="Helvetica" pitchFamily="34" charset="0"/>
              </a:rPr>
              <a:t>	Weakness			Strength			</a:t>
            </a:r>
          </a:p>
          <a:p>
            <a:pPr lvl="0"/>
            <a:endParaRPr lang="en-US" b="1" dirty="0" smtClean="0">
              <a:latin typeface="Helvetica" pitchFamily="34" charset="0"/>
            </a:endParaRPr>
          </a:p>
          <a:p>
            <a:pPr lvl="0"/>
            <a:r>
              <a:rPr lang="en-US" b="1" dirty="0" smtClean="0">
                <a:latin typeface="Helvetica" pitchFamily="34" charset="0"/>
              </a:rPr>
              <a:t>	Strength			</a:t>
            </a:r>
            <a:r>
              <a:rPr lang="en-US" b="1" dirty="0" err="1" smtClean="0">
                <a:latin typeface="Helvetica" pitchFamily="34" charset="0"/>
              </a:rPr>
              <a:t>Strength</a:t>
            </a:r>
            <a:r>
              <a:rPr lang="en-US" b="1" dirty="0" smtClean="0">
                <a:latin typeface="Helvetica" pitchFamily="34" charset="0"/>
              </a:rPr>
              <a:t>				</a:t>
            </a:r>
          </a:p>
          <a:p>
            <a:pPr lvl="0"/>
            <a:endParaRPr lang="en-US" b="1" dirty="0" smtClean="0">
              <a:latin typeface="Helvetica" pitchFamily="34" charset="0"/>
            </a:endParaRPr>
          </a:p>
          <a:p>
            <a:pPr lvl="0"/>
            <a:endParaRPr lang="en-US" sz="1600" dirty="0" smtClean="0">
              <a:latin typeface="Helvetica" pitchFamily="34" charset="0"/>
            </a:endParaRPr>
          </a:p>
          <a:p>
            <a:r>
              <a:rPr lang="en-US" sz="1200" b="1" dirty="0" smtClean="0"/>
              <a:t>Source: Zenger-</a:t>
            </a:r>
            <a:r>
              <a:rPr lang="en-US" sz="1200" b="1" dirty="0" err="1" smtClean="0"/>
              <a:t>Folkman</a:t>
            </a:r>
            <a:r>
              <a:rPr lang="en-US" sz="3600" b="1" dirty="0" smtClean="0"/>
              <a:t> 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50616" y="4038991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7%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39729" y="4583276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4%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186496" y="512756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 pitchFamily="34" charset="0"/>
              </a:rPr>
              <a:t>87%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942" y="2162093"/>
            <a:ext cx="746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1400" dirty="0" smtClean="0">
              <a:latin typeface="Helvetica" pitchFamily="34" charset="0"/>
            </a:endParaRPr>
          </a:p>
          <a:p>
            <a:pPr lvl="0" algn="ctr"/>
            <a:r>
              <a:rPr lang="en-US" sz="2400" b="1" dirty="0" smtClean="0">
                <a:latin typeface="Helvetica" pitchFamily="34" charset="0"/>
              </a:rPr>
              <a:t>Different Leadership Styles</a:t>
            </a:r>
          </a:p>
          <a:p>
            <a:pPr lvl="0" algn="ctr"/>
            <a:endParaRPr lang="en-US" sz="2400" b="1" dirty="0" smtClean="0">
              <a:latin typeface="Helvetica" pitchFamily="34" charset="0"/>
            </a:endParaRPr>
          </a:p>
          <a:p>
            <a:pPr lvl="0"/>
            <a:endParaRPr lang="en-US" sz="2400" dirty="0" smtClean="0">
              <a:latin typeface="Helvetica" pitchFamily="34" charset="0"/>
            </a:endParaRPr>
          </a:p>
          <a:p>
            <a:pPr lvl="0"/>
            <a:r>
              <a:rPr lang="en-US" b="1" dirty="0" smtClean="0">
                <a:latin typeface="Helvetica" pitchFamily="34" charset="0"/>
              </a:rPr>
              <a:t>   Hands Off				  Collaborative			  Directive</a:t>
            </a:r>
          </a:p>
          <a:p>
            <a:pPr lvl="0"/>
            <a:endParaRPr lang="en-US" sz="1600" dirty="0" smtClean="0">
              <a:latin typeface="Helvetica" pitchFamily="34" charset="0"/>
            </a:endParaRPr>
          </a:p>
          <a:p>
            <a:pPr lvl="0"/>
            <a:endParaRPr lang="en-US" sz="1600" dirty="0" smtClean="0">
              <a:latin typeface="Helvetica" pitchFamily="34" charset="0"/>
            </a:endParaRPr>
          </a:p>
          <a:p>
            <a:pPr lvl="0"/>
            <a:r>
              <a:rPr lang="en-US" sz="1600" b="1" dirty="0" smtClean="0">
                <a:latin typeface="Helvetica" pitchFamily="34" charset="0"/>
              </a:rPr>
              <a:t>        Delegate &amp;	                        Coach &amp;                             Control &amp;</a:t>
            </a:r>
          </a:p>
          <a:p>
            <a:pPr lvl="0"/>
            <a:r>
              <a:rPr lang="en-US" sz="1600" b="1" dirty="0" smtClean="0">
                <a:latin typeface="Helvetica" pitchFamily="34" charset="0"/>
              </a:rPr>
              <a:t>        Step Away</a:t>
            </a:r>
            <a:r>
              <a:rPr lang="en-US" sz="1600" dirty="0" smtClean="0">
                <a:latin typeface="Helvetica" pitchFamily="34" charset="0"/>
              </a:rPr>
              <a:t>			        </a:t>
            </a:r>
            <a:r>
              <a:rPr lang="en-US" sz="1600" b="1" dirty="0" smtClean="0">
                <a:latin typeface="Helvetica" pitchFamily="34" charset="0"/>
              </a:rPr>
              <a:t>Develop				      Direct</a:t>
            </a:r>
          </a:p>
          <a:p>
            <a:r>
              <a:rPr lang="en-US" sz="2400" dirty="0" smtClean="0"/>
              <a:t>  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0999" y="4038605"/>
            <a:ext cx="7576457" cy="1588"/>
          </a:xfrm>
          <a:prstGeom prst="straightConnector1">
            <a:avLst/>
          </a:prstGeom>
          <a:ln w="635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1902" y="2812357"/>
            <a:ext cx="5649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Helvetica" pitchFamily="34" charset="0"/>
              </a:rPr>
              <a:t>Common Questions About A Coaching Approach</a:t>
            </a:r>
            <a:endParaRPr lang="en-US" sz="4000" b="1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424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94" y="1850852"/>
            <a:ext cx="78413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Establish Rapport and Be Authentic</a:t>
            </a:r>
            <a:endParaRPr lang="en-US" sz="3600" b="1" dirty="0" smtClean="0"/>
          </a:p>
          <a:p>
            <a:pPr marL="457200" lvl="0" indent="-457200">
              <a:buFont typeface="+mj-lt"/>
              <a:buAutoNum type="arabicPeriod"/>
            </a:pPr>
            <a:endParaRPr lang="en-US" sz="2400" dirty="0" smtClean="0">
              <a:latin typeface="Helvetica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Great people developers </a:t>
            </a:r>
            <a:r>
              <a:rPr lang="en-US" sz="2400" b="1" dirty="0" smtClean="0">
                <a:latin typeface="Helvetica" pitchFamily="34" charset="0"/>
              </a:rPr>
              <a:t>develop a relationship</a:t>
            </a:r>
          </a:p>
          <a:p>
            <a:pPr marL="457200" lvl="0" indent="-457200">
              <a:buFontTx/>
              <a:buChar char="-"/>
            </a:pPr>
            <a:endParaRPr lang="en-US" sz="2400" b="1" dirty="0" smtClean="0">
              <a:latin typeface="Helvetica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Great people developers </a:t>
            </a:r>
            <a:r>
              <a:rPr lang="en-US" sz="2400" b="1" dirty="0" smtClean="0">
                <a:latin typeface="Helvetica" pitchFamily="34" charset="0"/>
              </a:rPr>
              <a:t>communicate </a:t>
            </a:r>
            <a:r>
              <a:rPr lang="en-US" sz="2400" dirty="0" smtClean="0">
                <a:latin typeface="Helvetica" pitchFamily="34" charset="0"/>
              </a:rPr>
              <a:t>effectively</a:t>
            </a:r>
          </a:p>
          <a:p>
            <a:pPr marL="457200" lvl="0" indent="-457200">
              <a:buFontTx/>
              <a:buChar char="-"/>
            </a:pPr>
            <a:endParaRPr lang="en-US" sz="2400" dirty="0" smtClean="0">
              <a:latin typeface="Helvetica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Great people developers </a:t>
            </a:r>
            <a:r>
              <a:rPr lang="en-US" sz="2400" b="1" dirty="0" smtClean="0">
                <a:latin typeface="Helvetica" pitchFamily="34" charset="0"/>
              </a:rPr>
              <a:t>inspire change</a:t>
            </a:r>
          </a:p>
          <a:p>
            <a:pPr marL="457200" lvl="0" indent="-457200">
              <a:buFontTx/>
              <a:buChar char="-"/>
            </a:pPr>
            <a:endParaRPr lang="en-US" sz="2400" b="1" dirty="0" smtClean="0">
              <a:latin typeface="Helvetica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Great people developers provide </a:t>
            </a:r>
            <a:r>
              <a:rPr lang="en-US" sz="2400" b="1" dirty="0" smtClean="0">
                <a:latin typeface="Helvetica" pitchFamily="34" charset="0"/>
              </a:rPr>
              <a:t>connections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b="1" i="1" dirty="0" smtClean="0">
              <a:latin typeface="Helvetica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94" y="1850852"/>
            <a:ext cx="78413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Learn </a:t>
            </a:r>
            <a:r>
              <a:rPr lang="en-US" sz="3600" b="1" dirty="0" smtClean="0"/>
              <a:t>to Recognize </a:t>
            </a:r>
            <a:r>
              <a:rPr lang="en-US" sz="3600" b="1" dirty="0" smtClean="0"/>
              <a:t>Where A Person Is on the </a:t>
            </a:r>
            <a:r>
              <a:rPr lang="en-US" sz="3600" b="1" dirty="0" smtClean="0"/>
              <a:t>Stages of Change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 smtClean="0">
              <a:latin typeface="Helvetica" pitchFamily="34" charset="0"/>
            </a:endParaRPr>
          </a:p>
          <a:p>
            <a:pPr marL="914400" lvl="1" indent="-457200"/>
            <a:r>
              <a:rPr lang="en-US" sz="2400" dirty="0" smtClean="0">
                <a:latin typeface="Helvetica" pitchFamily="34" charset="0"/>
              </a:rPr>
              <a:t>Six Stages of Change</a:t>
            </a:r>
            <a:endParaRPr lang="en-US" sz="2400" b="1" dirty="0" smtClean="0">
              <a:latin typeface="Helvetica" pitchFamily="34" charset="0"/>
            </a:endParaRPr>
          </a:p>
          <a:p>
            <a:pPr marL="1371600" lvl="2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Not Ready to Change</a:t>
            </a:r>
          </a:p>
          <a:p>
            <a:pPr marL="1371600" lvl="2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Considering Change</a:t>
            </a:r>
          </a:p>
          <a:p>
            <a:pPr marL="1371600" lvl="2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Preparing to Change</a:t>
            </a:r>
          </a:p>
          <a:p>
            <a:pPr marL="1371600" lvl="2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Taking Action</a:t>
            </a:r>
          </a:p>
          <a:p>
            <a:pPr marL="1371600" lvl="2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Maintaining the Change</a:t>
            </a:r>
          </a:p>
          <a:p>
            <a:pPr marL="1371600" lvl="2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Relapsing 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b="1" i="1" dirty="0" smtClean="0">
              <a:latin typeface="Helvetica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4310" y="1988547"/>
            <a:ext cx="637466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Be Purposeful About Your Conversations</a:t>
            </a:r>
            <a:endParaRPr lang="en-US" sz="3600" b="1" dirty="0" smtClean="0"/>
          </a:p>
          <a:p>
            <a:pPr marL="457200" lvl="0" indent="-457200">
              <a:buFont typeface="+mj-lt"/>
              <a:buAutoNum type="arabicPeriod"/>
            </a:pPr>
            <a:endParaRPr lang="en-US" sz="2400" dirty="0" smtClean="0">
              <a:latin typeface="Helvetica" pitchFamily="34" charset="0"/>
            </a:endParaRPr>
          </a:p>
          <a:p>
            <a:pPr marL="914400" lvl="1" indent="-457200"/>
            <a:r>
              <a:rPr lang="en-US" sz="2400" dirty="0" smtClean="0">
                <a:latin typeface="Helvetica" pitchFamily="34" charset="0"/>
              </a:rPr>
              <a:t>Four Elements to Include: </a:t>
            </a:r>
            <a:endParaRPr lang="en-US" sz="2400" dirty="0" smtClean="0">
              <a:latin typeface="Helvetica" pitchFamily="34" charset="0"/>
            </a:endParaRPr>
          </a:p>
          <a:p>
            <a:pPr marL="1371600" lvl="2" indent="-457200"/>
            <a:r>
              <a:rPr lang="en-US" sz="2400" dirty="0" smtClean="0">
                <a:latin typeface="Helvetica" pitchFamily="34" charset="0"/>
              </a:rPr>
              <a:t>- Goal </a:t>
            </a:r>
          </a:p>
          <a:p>
            <a:pPr marL="1371600" lvl="2" indent="-457200"/>
            <a:r>
              <a:rPr lang="en-US" sz="2400" dirty="0" smtClean="0">
                <a:latin typeface="Helvetica" pitchFamily="34" charset="0"/>
              </a:rPr>
              <a:t>- Reality</a:t>
            </a:r>
          </a:p>
          <a:p>
            <a:pPr marL="1371600" lvl="2" indent="-457200"/>
            <a:r>
              <a:rPr lang="en-US" sz="2400" dirty="0" smtClean="0">
                <a:latin typeface="Helvetica" pitchFamily="34" charset="0"/>
              </a:rPr>
              <a:t>- Options</a:t>
            </a:r>
          </a:p>
          <a:p>
            <a:pPr marL="1371600" lvl="2" indent="-457200"/>
            <a:r>
              <a:rPr lang="en-US" sz="2400" dirty="0" smtClean="0">
                <a:latin typeface="Helvetica" pitchFamily="34" charset="0"/>
              </a:rPr>
              <a:t>- What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b="1" i="1" dirty="0" smtClean="0">
              <a:latin typeface="Helvetica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4688" y="2980651"/>
            <a:ext cx="4942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latin typeface="Helvetica" pitchFamily="34" charset="0"/>
              </a:rPr>
              <a:t>Coaching </a:t>
            </a:r>
            <a:r>
              <a:rPr lang="en-US" sz="4500" b="1" dirty="0" smtClean="0">
                <a:latin typeface="Helvetica" pitchFamily="34" charset="0"/>
              </a:rPr>
              <a:t>Conversation</a:t>
            </a:r>
            <a:endParaRPr lang="en-US" sz="4500" b="1" dirty="0">
              <a:latin typeface="Helvetic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1414" y="2814721"/>
            <a:ext cx="55484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Ideas to Get A </a:t>
            </a:r>
          </a:p>
          <a:p>
            <a:r>
              <a:rPr lang="en-US" sz="4500" b="1" dirty="0" smtClean="0"/>
              <a:t>Conversation Started</a:t>
            </a:r>
            <a:endParaRPr lang="en-US" sz="4500" b="1" dirty="0" smtClean="0"/>
          </a:p>
          <a:p>
            <a:pPr lvl="0"/>
            <a:endParaRPr lang="en-US" sz="2400" b="1" dirty="0" smtClean="0">
              <a:latin typeface="Helvetica" pitchFamily="34" charset="0"/>
            </a:endParaRPr>
          </a:p>
          <a:p>
            <a:pPr marL="457200" lvl="0" indent="-457200"/>
            <a:endParaRPr lang="en-US" sz="2400" b="1" i="1" dirty="0" smtClean="0">
              <a:latin typeface="Helvetica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132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94" y="1850852"/>
            <a:ext cx="78413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How to Make Your Questions </a:t>
            </a:r>
            <a:endParaRPr lang="en-US" sz="3600" b="1" dirty="0" smtClean="0"/>
          </a:p>
          <a:p>
            <a:r>
              <a:rPr lang="en-US" sz="3600" b="1" dirty="0" smtClean="0"/>
              <a:t>More </a:t>
            </a:r>
            <a:r>
              <a:rPr lang="en-US" sz="3600" b="1" dirty="0" smtClean="0"/>
              <a:t>Powerful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 smtClean="0">
              <a:latin typeface="Helvetica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Ask </a:t>
            </a:r>
            <a:r>
              <a:rPr lang="en-US" sz="2400" b="1" dirty="0" smtClean="0">
                <a:latin typeface="Helvetica" pitchFamily="34" charset="0"/>
              </a:rPr>
              <a:t>open-ended </a:t>
            </a:r>
            <a:r>
              <a:rPr lang="en-US" sz="2400" dirty="0" smtClean="0">
                <a:latin typeface="Helvetica" pitchFamily="34" charset="0"/>
              </a:rPr>
              <a:t>questions </a:t>
            </a:r>
            <a:endParaRPr lang="en-US" sz="2400" b="1" dirty="0" smtClean="0">
              <a:latin typeface="Helvetica" pitchFamily="34" charset="0"/>
            </a:endParaRPr>
          </a:p>
          <a:p>
            <a:pPr marL="457200" lvl="0" indent="-457200">
              <a:buFontTx/>
              <a:buChar char="-"/>
            </a:pPr>
            <a:endParaRPr lang="en-US" sz="2400" b="1" dirty="0" smtClean="0">
              <a:latin typeface="Helvetica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Begin </a:t>
            </a:r>
            <a:r>
              <a:rPr lang="en-US" sz="2400" b="1" dirty="0" smtClean="0">
                <a:latin typeface="Helvetica" pitchFamily="34" charset="0"/>
              </a:rPr>
              <a:t>broadly </a:t>
            </a:r>
            <a:r>
              <a:rPr lang="en-US" sz="2400" dirty="0" smtClean="0">
                <a:latin typeface="Helvetica" pitchFamily="34" charset="0"/>
              </a:rPr>
              <a:t>and focus increasingly on </a:t>
            </a:r>
            <a:r>
              <a:rPr lang="en-US" sz="2400" b="1" dirty="0" smtClean="0">
                <a:latin typeface="Helvetica" pitchFamily="34" charset="0"/>
              </a:rPr>
              <a:t>detail</a:t>
            </a:r>
          </a:p>
          <a:p>
            <a:pPr marL="457200" lvl="0" indent="-457200">
              <a:buFontTx/>
              <a:buChar char="-"/>
            </a:pPr>
            <a:endParaRPr lang="en-US" sz="2400" dirty="0" smtClean="0">
              <a:latin typeface="Helvetica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Seek out and explore </a:t>
            </a:r>
            <a:r>
              <a:rPr lang="en-US" sz="2400" b="1" dirty="0" smtClean="0">
                <a:latin typeface="Helvetica" pitchFamily="34" charset="0"/>
              </a:rPr>
              <a:t>discomfort </a:t>
            </a:r>
            <a:r>
              <a:rPr lang="en-US" sz="2400" dirty="0" smtClean="0">
                <a:latin typeface="Helvetica" pitchFamily="34" charset="0"/>
              </a:rPr>
              <a:t>and </a:t>
            </a:r>
            <a:r>
              <a:rPr lang="en-US" sz="2400" b="1" dirty="0" smtClean="0">
                <a:latin typeface="Helvetica" pitchFamily="34" charset="0"/>
              </a:rPr>
              <a:t>assumptions</a:t>
            </a:r>
          </a:p>
          <a:p>
            <a:pPr marL="457200" lvl="0" indent="-457200">
              <a:buFontTx/>
              <a:buChar char="-"/>
            </a:pPr>
            <a:endParaRPr lang="en-US" sz="2400" b="1" dirty="0" smtClean="0">
              <a:latin typeface="Helvetica" pitchFamily="34" charset="0"/>
            </a:endParaRPr>
          </a:p>
          <a:p>
            <a:pPr marL="457200" lvl="0" indent="-457200"/>
            <a:endParaRPr lang="en-US" sz="2400" b="1" i="1" dirty="0" smtClean="0">
              <a:latin typeface="Helvetica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pic>
        <p:nvPicPr>
          <p:cNvPr id="3" name="How to use Duck Tape - Approved  Not Approved  0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823" y="2113578"/>
            <a:ext cx="6499754" cy="36561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172" y="2590801"/>
            <a:ext cx="4016832" cy="366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Helvetica" pitchFamily="34" charset="0"/>
              </a:rPr>
              <a:t>A penny saved is…</a:t>
            </a:r>
          </a:p>
          <a:p>
            <a:pPr algn="r"/>
            <a:endParaRPr lang="en-US" dirty="0" smtClean="0">
              <a:latin typeface="Helvetica" pitchFamily="34" charset="0"/>
            </a:endParaRPr>
          </a:p>
          <a:p>
            <a:pPr algn="r"/>
            <a:r>
              <a:rPr lang="en-US" dirty="0" smtClean="0">
                <a:latin typeface="Helvetica" pitchFamily="34" charset="0"/>
              </a:rPr>
              <a:t>Laugh and the whole world laughs with you, cry and…</a:t>
            </a:r>
          </a:p>
          <a:p>
            <a:pPr algn="r"/>
            <a:endParaRPr lang="en-US" dirty="0" smtClean="0">
              <a:latin typeface="Helvetica" pitchFamily="34" charset="0"/>
            </a:endParaRPr>
          </a:p>
          <a:p>
            <a:pPr algn="r"/>
            <a:r>
              <a:rPr lang="en-US" dirty="0" smtClean="0">
                <a:latin typeface="Helvetica" pitchFamily="34" charset="0"/>
              </a:rPr>
              <a:t>Children should be seen and not…</a:t>
            </a:r>
          </a:p>
          <a:p>
            <a:pPr algn="r"/>
            <a:endParaRPr lang="en-US" dirty="0" smtClean="0">
              <a:latin typeface="Helvetica" pitchFamily="34" charset="0"/>
            </a:endParaRPr>
          </a:p>
          <a:p>
            <a:pPr algn="r"/>
            <a:r>
              <a:rPr lang="en-US" dirty="0" smtClean="0">
                <a:latin typeface="Helvetica" pitchFamily="34" charset="0"/>
              </a:rPr>
              <a:t>You get out of something only what you…</a:t>
            </a:r>
          </a:p>
          <a:p>
            <a:pPr algn="r"/>
            <a:endParaRPr lang="en-US" dirty="0" smtClean="0">
              <a:latin typeface="Helvetica" pitchFamily="34" charset="0"/>
            </a:endParaRPr>
          </a:p>
          <a:p>
            <a:pPr algn="r"/>
            <a:r>
              <a:rPr lang="en-US" dirty="0" smtClean="0">
                <a:latin typeface="Helvetica" pitchFamily="34" charset="0"/>
              </a:rPr>
              <a:t>If at first you don’t succeed…</a:t>
            </a:r>
          </a:p>
          <a:p>
            <a:pPr algn="r"/>
            <a:endParaRPr lang="en-US" dirty="0" smtClean="0">
              <a:latin typeface="Helvetica" pitchFamily="34" charset="0"/>
            </a:endParaRPr>
          </a:p>
          <a:p>
            <a:endParaRPr lang="en-US" sz="1600" b="1" dirty="0" smtClean="0">
              <a:latin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5142" y="2590797"/>
            <a:ext cx="34725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not much. </a:t>
            </a:r>
          </a:p>
          <a:p>
            <a:endParaRPr lang="en-US" dirty="0" smtClean="0">
              <a:latin typeface="Helvetica" pitchFamily="34" charset="0"/>
            </a:endParaRPr>
          </a:p>
          <a:p>
            <a:endParaRPr lang="en-US" dirty="0" smtClean="0">
              <a:latin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</a:rPr>
              <a:t>you have to blow you nose.</a:t>
            </a:r>
          </a:p>
          <a:p>
            <a:endParaRPr lang="en-US" dirty="0" smtClean="0">
              <a:latin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</a:rPr>
              <a:t>spanked or grounded.</a:t>
            </a:r>
          </a:p>
          <a:p>
            <a:endParaRPr lang="en-US" dirty="0" smtClean="0">
              <a:latin typeface="Helvetica" pitchFamily="34" charset="0"/>
            </a:endParaRPr>
          </a:p>
          <a:p>
            <a:endParaRPr lang="en-US" dirty="0" smtClean="0">
              <a:latin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</a:rPr>
              <a:t>see in the picture on the box.</a:t>
            </a:r>
          </a:p>
          <a:p>
            <a:endParaRPr lang="en-US" dirty="0" smtClean="0">
              <a:latin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</a:rPr>
              <a:t>get new batteries. </a:t>
            </a:r>
          </a:p>
          <a:p>
            <a:endParaRPr lang="en-US" dirty="0" smtClean="0">
              <a:latin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2372" y="1879067"/>
            <a:ext cx="6128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elvetica" pitchFamily="34" charset="0"/>
              </a:rPr>
              <a:t>A Kindergarten Point of View</a:t>
            </a:r>
          </a:p>
          <a:p>
            <a:r>
              <a:rPr lang="en-US" sz="2000" dirty="0" smtClean="0">
                <a:latin typeface="Helvetica" pitchFamily="34" charset="0"/>
              </a:rPr>
              <a:t> </a:t>
            </a:r>
          </a:p>
          <a:p>
            <a:r>
              <a:rPr lang="en-US" sz="2000" dirty="0" smtClean="0">
                <a:latin typeface="Helvetica" pitchFamily="34" charset="0"/>
              </a:rPr>
              <a:t> </a:t>
            </a:r>
            <a:endParaRPr lang="en-US" sz="2800" dirty="0" smtClean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1414" y="2814721"/>
            <a:ext cx="55484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How to Listen </a:t>
            </a:r>
          </a:p>
          <a:p>
            <a:r>
              <a:rPr lang="en-US" sz="4500" b="1" dirty="0" smtClean="0"/>
              <a:t>More Effectively</a:t>
            </a:r>
            <a:endParaRPr lang="en-US" sz="4500" b="1" dirty="0" smtClean="0"/>
          </a:p>
          <a:p>
            <a:pPr lvl="0"/>
            <a:endParaRPr lang="en-US" sz="2400" b="1" dirty="0" smtClean="0">
              <a:latin typeface="Helvetica" pitchFamily="34" charset="0"/>
            </a:endParaRPr>
          </a:p>
          <a:p>
            <a:pPr marL="457200" lvl="0" indent="-457200"/>
            <a:endParaRPr lang="en-US" sz="2400" b="1" i="1" dirty="0" smtClean="0">
              <a:latin typeface="Helvetica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110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4688" y="2980651"/>
            <a:ext cx="4942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latin typeface="Helvetica" pitchFamily="34" charset="0"/>
              </a:rPr>
              <a:t>Coaching </a:t>
            </a:r>
            <a:r>
              <a:rPr lang="en-US" sz="4500" b="1" dirty="0" smtClean="0">
                <a:latin typeface="Helvetica" pitchFamily="34" charset="0"/>
              </a:rPr>
              <a:t>Conversation</a:t>
            </a:r>
            <a:endParaRPr lang="en-US" sz="4500" b="1" dirty="0">
              <a:latin typeface="Helvetic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pic>
        <p:nvPicPr>
          <p:cNvPr id="2" name="Bob Newhart-Stop It  0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9129" y="2137689"/>
            <a:ext cx="5389621" cy="40422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4688" y="2980651"/>
            <a:ext cx="4942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latin typeface="Helvetica" pitchFamily="34" charset="0"/>
              </a:rPr>
              <a:t>Coaching </a:t>
            </a:r>
            <a:r>
              <a:rPr lang="en-US" sz="4500" b="1" dirty="0" smtClean="0">
                <a:latin typeface="Helvetica" pitchFamily="34" charset="0"/>
              </a:rPr>
              <a:t>Conversation</a:t>
            </a:r>
            <a:endParaRPr lang="en-US" sz="4500" b="1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6899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94" y="1850852"/>
            <a:ext cx="78413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When to Offer Your Perspective</a:t>
            </a:r>
            <a:endParaRPr lang="en-US" sz="2400" b="1" dirty="0" smtClean="0">
              <a:latin typeface="Helvetica" pitchFamily="34" charset="0"/>
            </a:endParaRPr>
          </a:p>
          <a:p>
            <a:pPr marL="457200" lvl="0" indent="-457200">
              <a:buFontTx/>
              <a:buChar char="-"/>
            </a:pPr>
            <a:endParaRPr lang="en-US" sz="2400" b="1" dirty="0" smtClean="0">
              <a:latin typeface="Helvetica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When the other person has already come up with a few </a:t>
            </a:r>
            <a:r>
              <a:rPr lang="en-US" sz="2400" b="1" dirty="0" smtClean="0">
                <a:latin typeface="Helvetica" pitchFamily="34" charset="0"/>
              </a:rPr>
              <a:t>options</a:t>
            </a:r>
          </a:p>
          <a:p>
            <a:pPr marL="457200" lvl="0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When you have relevant </a:t>
            </a:r>
            <a:r>
              <a:rPr lang="en-US" sz="2400" b="1" dirty="0" smtClean="0">
                <a:latin typeface="Helvetica" pitchFamily="34" charset="0"/>
              </a:rPr>
              <a:t>experience </a:t>
            </a:r>
            <a:r>
              <a:rPr lang="en-US" sz="2400" dirty="0" smtClean="0">
                <a:latin typeface="Helvetica" pitchFamily="34" charset="0"/>
              </a:rPr>
              <a:t>that the other person does not have</a:t>
            </a:r>
          </a:p>
          <a:p>
            <a:pPr marL="457200" lvl="0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When you have knowledge of </a:t>
            </a:r>
            <a:r>
              <a:rPr lang="en-US" sz="2400" b="1" dirty="0" smtClean="0">
                <a:latin typeface="Helvetica" pitchFamily="34" charset="0"/>
              </a:rPr>
              <a:t>tools </a:t>
            </a:r>
            <a:r>
              <a:rPr lang="en-US" sz="2400" dirty="0" smtClean="0">
                <a:latin typeface="Helvetica" pitchFamily="34" charset="0"/>
              </a:rPr>
              <a:t>or </a:t>
            </a:r>
            <a:r>
              <a:rPr lang="en-US" sz="2400" b="1" dirty="0" smtClean="0">
                <a:latin typeface="Helvetica" pitchFamily="34" charset="0"/>
              </a:rPr>
              <a:t>resources </a:t>
            </a:r>
            <a:r>
              <a:rPr lang="en-US" sz="2400" dirty="0" smtClean="0">
                <a:latin typeface="Helvetica" pitchFamily="34" charset="0"/>
              </a:rPr>
              <a:t>that may be helpful</a:t>
            </a:r>
          </a:p>
          <a:p>
            <a:pPr marL="457200" lvl="0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When you’ve observed the other person in </a:t>
            </a:r>
            <a:r>
              <a:rPr lang="en-US" sz="2400" b="1" dirty="0" smtClean="0">
                <a:latin typeface="Helvetica" pitchFamily="34" charset="0"/>
              </a:rPr>
              <a:t>action </a:t>
            </a:r>
            <a:r>
              <a:rPr lang="en-US" sz="2400" dirty="0" smtClean="0">
                <a:latin typeface="Helvetica" pitchFamily="34" charset="0"/>
              </a:rPr>
              <a:t>and can provide feedback</a:t>
            </a:r>
          </a:p>
          <a:p>
            <a:pPr marL="457200" lvl="0" indent="-457200"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When the other person </a:t>
            </a:r>
            <a:r>
              <a:rPr lang="en-US" sz="2400" b="1" dirty="0" smtClean="0">
                <a:latin typeface="Helvetica" pitchFamily="34" charset="0"/>
              </a:rPr>
              <a:t>asks </a:t>
            </a:r>
            <a:r>
              <a:rPr lang="en-US" sz="2400" dirty="0" smtClean="0">
                <a:latin typeface="Helvetica" pitchFamily="34" charset="0"/>
              </a:rPr>
              <a:t>for your point of view</a:t>
            </a:r>
          </a:p>
          <a:p>
            <a:pPr marL="457200" lvl="0" indent="-457200">
              <a:buFontTx/>
              <a:buChar char="-"/>
            </a:pPr>
            <a:endParaRPr lang="en-US" sz="2400" b="1" dirty="0" smtClean="0">
              <a:latin typeface="Helvetica" pitchFamily="34" charset="0"/>
            </a:endParaRPr>
          </a:p>
          <a:p>
            <a:pPr marL="457200" lvl="0" indent="-457200"/>
            <a:endParaRPr lang="en-US" sz="2400" b="1" i="1" dirty="0" smtClean="0">
              <a:latin typeface="Helvetica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93" y="1850852"/>
            <a:ext cx="8269303" cy="609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If You Choose to Offer Your Perspective…</a:t>
            </a:r>
            <a:endParaRPr lang="en-US" sz="2400" b="1" dirty="0" smtClean="0">
              <a:latin typeface="Helvetica" pitchFamily="34" charset="0"/>
            </a:endParaRPr>
          </a:p>
          <a:p>
            <a:pPr marL="457200" lvl="0" indent="-457200">
              <a:lnSpc>
                <a:spcPct val="200000"/>
              </a:lnSpc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Ask for </a:t>
            </a:r>
            <a:r>
              <a:rPr lang="en-US" sz="2400" b="1" dirty="0" smtClean="0">
                <a:latin typeface="Helvetica" pitchFamily="34" charset="0"/>
              </a:rPr>
              <a:t>permission </a:t>
            </a:r>
            <a:r>
              <a:rPr lang="en-US" sz="2400" dirty="0" smtClean="0">
                <a:latin typeface="Helvetica" pitchFamily="34" charset="0"/>
              </a:rPr>
              <a:t>to share your point of view</a:t>
            </a:r>
            <a:endParaRPr lang="en-US" sz="2400" b="1" dirty="0" smtClean="0">
              <a:latin typeface="Helvetica" pitchFamily="34" charset="0"/>
            </a:endParaRPr>
          </a:p>
          <a:p>
            <a:pPr marL="457200" lvl="0" indent="-457200">
              <a:lnSpc>
                <a:spcPct val="200000"/>
              </a:lnSpc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Offer your thoughts in small </a:t>
            </a:r>
            <a:r>
              <a:rPr lang="en-US" sz="2400" b="1" dirty="0" smtClean="0">
                <a:latin typeface="Helvetica" pitchFamily="34" charset="0"/>
              </a:rPr>
              <a:t>doses</a:t>
            </a:r>
            <a:r>
              <a:rPr lang="en-US" sz="2400" dirty="0" smtClean="0">
                <a:latin typeface="Helvetica" pitchFamily="34" charset="0"/>
              </a:rPr>
              <a:t>, and </a:t>
            </a:r>
            <a:r>
              <a:rPr lang="en-US" sz="2400" b="1" dirty="0" smtClean="0">
                <a:latin typeface="Helvetica" pitchFamily="34" charset="0"/>
              </a:rPr>
              <a:t>specific</a:t>
            </a:r>
          </a:p>
          <a:p>
            <a:pPr marL="457200" lvl="0" indent="-457200">
              <a:lnSpc>
                <a:spcPct val="200000"/>
              </a:lnSpc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Be intentional not to diminish the other person’s </a:t>
            </a:r>
            <a:r>
              <a:rPr lang="en-US" sz="2400" b="1" dirty="0" smtClean="0">
                <a:latin typeface="Helvetica" pitchFamily="34" charset="0"/>
              </a:rPr>
              <a:t>buy-in</a:t>
            </a:r>
          </a:p>
          <a:p>
            <a:pPr marL="457200" lvl="0" indent="-457200">
              <a:lnSpc>
                <a:spcPct val="200000"/>
              </a:lnSpc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If you’ve said everything you </a:t>
            </a:r>
            <a:r>
              <a:rPr lang="en-US" sz="2400" b="1" dirty="0" smtClean="0">
                <a:latin typeface="Helvetica" pitchFamily="34" charset="0"/>
              </a:rPr>
              <a:t>wanted </a:t>
            </a:r>
            <a:r>
              <a:rPr lang="en-US" sz="2400" dirty="0" smtClean="0">
                <a:latin typeface="Helvetica" pitchFamily="34" charset="0"/>
              </a:rPr>
              <a:t>to say, you’ve probably said too much</a:t>
            </a:r>
          </a:p>
          <a:p>
            <a:pPr marL="457200" lvl="0" indent="-457200">
              <a:lnSpc>
                <a:spcPct val="200000"/>
              </a:lnSpc>
            </a:pPr>
            <a:endParaRPr lang="en-US" sz="2400" b="1" dirty="0" smtClean="0">
              <a:latin typeface="Helvetica" pitchFamily="34" charset="0"/>
            </a:endParaRPr>
          </a:p>
          <a:p>
            <a:pPr marL="457200" lvl="0" indent="-457200"/>
            <a:endParaRPr lang="en-US" sz="2400" b="1" dirty="0" smtClean="0">
              <a:latin typeface="Helvetica" pitchFamily="34" charset="0"/>
            </a:endParaRPr>
          </a:p>
          <a:p>
            <a:pPr marL="457200" lvl="0" indent="-457200"/>
            <a:endParaRPr lang="en-US" sz="2400" b="1" i="1" dirty="0" smtClean="0">
              <a:latin typeface="Helvetica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94" y="1850852"/>
            <a:ext cx="78413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Characteristics of SMART </a:t>
            </a:r>
            <a:r>
              <a:rPr lang="en-US" sz="3600" b="1" dirty="0" smtClean="0"/>
              <a:t>Goals</a:t>
            </a:r>
            <a:endParaRPr lang="en-US" sz="2400" b="1" dirty="0" smtClean="0">
              <a:latin typeface="Helvetica" pitchFamily="34" charset="0"/>
            </a:endParaRPr>
          </a:p>
          <a:p>
            <a:pPr marL="1371600" lvl="2" indent="-457200">
              <a:lnSpc>
                <a:spcPct val="200000"/>
              </a:lnSpc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Specific</a:t>
            </a:r>
            <a:endParaRPr lang="en-US" sz="2400" b="1" dirty="0" smtClean="0">
              <a:latin typeface="Helvetica" pitchFamily="34" charset="0"/>
            </a:endParaRPr>
          </a:p>
          <a:p>
            <a:pPr marL="1371600" lvl="2" indent="-457200">
              <a:lnSpc>
                <a:spcPct val="200000"/>
              </a:lnSpc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Measurable</a:t>
            </a:r>
          </a:p>
          <a:p>
            <a:pPr marL="1371600" lvl="2" indent="-457200">
              <a:lnSpc>
                <a:spcPct val="200000"/>
              </a:lnSpc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Attainable</a:t>
            </a:r>
          </a:p>
          <a:p>
            <a:pPr marL="1371600" lvl="2" indent="-457200">
              <a:lnSpc>
                <a:spcPct val="200000"/>
              </a:lnSpc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Relevant</a:t>
            </a:r>
          </a:p>
          <a:p>
            <a:pPr marL="1371600" lvl="2" indent="-457200">
              <a:lnSpc>
                <a:spcPct val="200000"/>
              </a:lnSpc>
              <a:buFontTx/>
              <a:buChar char="-"/>
            </a:pPr>
            <a:r>
              <a:rPr lang="en-US" sz="2400" dirty="0" smtClean="0">
                <a:latin typeface="Helvetica" pitchFamily="34" charset="0"/>
              </a:rPr>
              <a:t>Time-Bound</a:t>
            </a:r>
          </a:p>
          <a:p>
            <a:pPr marL="457200" lvl="0" indent="-457200">
              <a:buFontTx/>
              <a:buChar char="-"/>
            </a:pPr>
            <a:endParaRPr lang="en-US" sz="2400" b="1" dirty="0" smtClean="0">
              <a:latin typeface="Helvetica" pitchFamily="34" charset="0"/>
            </a:endParaRPr>
          </a:p>
          <a:p>
            <a:pPr marL="457200" lvl="0" indent="-457200"/>
            <a:endParaRPr lang="en-US" sz="2400" b="1" i="1" dirty="0" smtClean="0">
              <a:latin typeface="Helvetica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4688" y="2980651"/>
            <a:ext cx="4942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latin typeface="Helvetica" pitchFamily="34" charset="0"/>
              </a:rPr>
              <a:t>Coaching </a:t>
            </a:r>
            <a:r>
              <a:rPr lang="en-US" sz="4500" b="1" dirty="0" smtClean="0">
                <a:latin typeface="Helvetica" pitchFamily="34" charset="0"/>
              </a:rPr>
              <a:t>Conversation</a:t>
            </a:r>
            <a:endParaRPr lang="en-US" sz="4500" b="1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6899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2393" y="3347839"/>
            <a:ext cx="49421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latin typeface="Helvetica" pitchFamily="34" charset="0"/>
              </a:rPr>
              <a:t>Great Job!</a:t>
            </a:r>
            <a:endParaRPr lang="en-US" sz="4500" b="1" dirty="0">
              <a:latin typeface="Helvetic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877" y="2376263"/>
            <a:ext cx="63790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Talk It Over</a:t>
            </a:r>
          </a:p>
          <a:p>
            <a:r>
              <a:rPr lang="en-US" sz="2400" dirty="0" smtClean="0"/>
              <a:t>Think </a:t>
            </a:r>
            <a:r>
              <a:rPr lang="en-US" sz="2400" dirty="0" smtClean="0"/>
              <a:t>back about a specific area where you’ve grown personally in the past couple of years.  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Share the area with those at your table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What motivated you to grow?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What action did you take?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Did others help you? If so, how? 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pic>
        <p:nvPicPr>
          <p:cNvPr id="2" name="Picture 1" descr="Coaching Graph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29" y="2518493"/>
            <a:ext cx="3788182" cy="40984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968" y="1836779"/>
            <a:ext cx="5780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The Personal Growth Process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983" y="2195995"/>
            <a:ext cx="78413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The Personal Growth Process</a:t>
            </a:r>
            <a:endParaRPr lang="en-US" sz="3600" b="1" dirty="0" smtClean="0"/>
          </a:p>
          <a:p>
            <a:pPr marL="457200" lvl="0" indent="-457200">
              <a:buFont typeface="+mj-lt"/>
              <a:buAutoNum type="arabicPeriod"/>
            </a:pPr>
            <a:endParaRPr lang="en-US" sz="2400" dirty="0" smtClean="0">
              <a:latin typeface="Helvetica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>
                <a:latin typeface="Helvetica" pitchFamily="34" charset="0"/>
              </a:rPr>
              <a:t>People develop best while they are</a:t>
            </a:r>
            <a:r>
              <a:rPr lang="en-US" sz="2400" b="1" dirty="0" smtClean="0">
                <a:latin typeface="Helvetica" pitchFamily="34" charset="0"/>
              </a:rPr>
              <a:t> in the game</a:t>
            </a:r>
          </a:p>
          <a:p>
            <a:pPr lvl="0"/>
            <a:endParaRPr lang="en-US" sz="2400" dirty="0" smtClean="0">
              <a:latin typeface="Helvetica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>
                <a:latin typeface="Helvetica" pitchFamily="34" charset="0"/>
              </a:rPr>
              <a:t>Personal growth is born out of </a:t>
            </a:r>
            <a:r>
              <a:rPr lang="en-US" sz="2400" b="1" dirty="0" smtClean="0">
                <a:latin typeface="Helvetica" pitchFamily="34" charset="0"/>
              </a:rPr>
              <a:t>self-</a:t>
            </a:r>
            <a:r>
              <a:rPr lang="en-US" sz="2400" b="1" dirty="0" smtClean="0">
                <a:latin typeface="Helvetica" pitchFamily="34" charset="0"/>
              </a:rPr>
              <a:t>awareness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b="1" dirty="0" smtClean="0">
              <a:latin typeface="Helvetica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>
                <a:latin typeface="Helvetica" pitchFamily="34" charset="0"/>
              </a:rPr>
              <a:t>It is difficult for growth to occur without </a:t>
            </a:r>
            <a:r>
              <a:rPr lang="en-US" sz="2400" b="1" dirty="0" smtClean="0">
                <a:latin typeface="Helvetica" pitchFamily="34" charset="0"/>
              </a:rPr>
              <a:t>trusted </a:t>
            </a:r>
            <a:r>
              <a:rPr lang="en-US" sz="2400" b="1" dirty="0" smtClean="0">
                <a:latin typeface="Helvetica" pitchFamily="34" charset="0"/>
              </a:rPr>
              <a:t>relationships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b="1" dirty="0">
              <a:latin typeface="Helvetica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pitchFamily="34" charset="0"/>
              </a:rPr>
              <a:t>People develop when they </a:t>
            </a:r>
            <a:r>
              <a:rPr lang="en-US" sz="2400" b="1" dirty="0">
                <a:latin typeface="Helvetica" pitchFamily="34" charset="0"/>
              </a:rPr>
              <a:t>“own” </a:t>
            </a:r>
            <a:r>
              <a:rPr lang="en-US" sz="2400" dirty="0">
                <a:latin typeface="Helvetica" pitchFamily="34" charset="0"/>
              </a:rPr>
              <a:t>their </a:t>
            </a:r>
            <a:r>
              <a:rPr lang="en-US" sz="2400" dirty="0" smtClean="0">
                <a:latin typeface="Helvetica" pitchFamily="34" charset="0"/>
              </a:rPr>
              <a:t>growth</a:t>
            </a:r>
            <a:endParaRPr lang="en-US" sz="2400" b="1" dirty="0" smtClean="0">
              <a:latin typeface="Helvetica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pic>
        <p:nvPicPr>
          <p:cNvPr id="2" name="Picture 1" descr="lightbulb_by_daanavitch-d3520p0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24" y="1728842"/>
            <a:ext cx="3596687" cy="479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218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0317" y="2383971"/>
            <a:ext cx="49421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Helvetica" pitchFamily="34" charset="0"/>
              </a:rPr>
              <a:t>What Happens When People Take Ownership?</a:t>
            </a:r>
          </a:p>
          <a:p>
            <a:pPr algn="ctr"/>
            <a:endParaRPr lang="en-US" sz="4000" b="1" dirty="0">
              <a:latin typeface="Helvetica" pitchFamily="34" charset="0"/>
            </a:endParaRPr>
          </a:p>
          <a:p>
            <a:pPr algn="ctr"/>
            <a:r>
              <a:rPr lang="en-US" sz="4000" i="1" dirty="0" smtClean="0">
                <a:latin typeface="Helvetica" pitchFamily="34" charset="0"/>
              </a:rPr>
              <a:t>Q x C = Results</a:t>
            </a:r>
            <a:endParaRPr lang="en-US" sz="4000" i="1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53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pic>
        <p:nvPicPr>
          <p:cNvPr id="2" name="NFL coach tirades  0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874" y="1784447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518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208"/>
          <a:stretch>
            <a:fillRect/>
          </a:stretch>
        </p:blipFill>
        <p:spPr>
          <a:xfrm flipH="1">
            <a:off x="7977360" y="812407"/>
            <a:ext cx="1166640" cy="582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72" y="246034"/>
            <a:ext cx="1195533" cy="1104208"/>
          </a:xfrm>
          <a:prstGeom prst="rect">
            <a:avLst/>
          </a:prstGeom>
        </p:spPr>
      </p:pic>
      <p:pic>
        <p:nvPicPr>
          <p:cNvPr id="9" name="Picture 8" descr="typ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5" y="324427"/>
            <a:ext cx="6040734" cy="49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2886" y="2209801"/>
            <a:ext cx="7841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How to Take a </a:t>
            </a:r>
          </a:p>
          <a:p>
            <a:r>
              <a:rPr lang="en-US" sz="4500" b="1" dirty="0" smtClean="0"/>
              <a:t>Coaching Approach</a:t>
            </a:r>
            <a:endParaRPr lang="en-US" sz="4500" b="1" dirty="0" smtClean="0"/>
          </a:p>
          <a:p>
            <a:pPr marL="457200" lvl="0" indent="-457200">
              <a:buFont typeface="+mj-lt"/>
              <a:buAutoNum type="arabicPeriod"/>
            </a:pPr>
            <a:endParaRPr lang="en-US" sz="2400" dirty="0" smtClean="0">
              <a:latin typeface="Helvetica" pitchFamily="34" charset="0"/>
            </a:endParaRPr>
          </a:p>
          <a:p>
            <a:pPr lvl="0"/>
            <a:endParaRPr lang="en-US" sz="2400" dirty="0">
              <a:latin typeface="Helvetica" pitchFamily="34" charset="0"/>
            </a:endParaRPr>
          </a:p>
          <a:p>
            <a:pPr lvl="0"/>
            <a:r>
              <a:rPr lang="en-US" sz="2400" i="1" dirty="0" smtClean="0">
                <a:latin typeface="Helvetica" pitchFamily="34" charset="0"/>
              </a:rPr>
              <a:t>These key ideas are </a:t>
            </a:r>
          </a:p>
          <a:p>
            <a:pPr lvl="0"/>
            <a:r>
              <a:rPr lang="en-US" sz="2400" i="1" dirty="0" smtClean="0">
                <a:latin typeface="Helvetica" pitchFamily="34" charset="0"/>
              </a:rPr>
              <a:t>summarized on your laminated card</a:t>
            </a:r>
          </a:p>
          <a:p>
            <a:pPr lvl="0"/>
            <a:endParaRPr lang="en-US" sz="2400" b="1" dirty="0">
              <a:latin typeface="Helvetica" pitchFamily="34" charset="0"/>
            </a:endParaRPr>
          </a:p>
          <a:p>
            <a:pPr lvl="0"/>
            <a:endParaRPr lang="en-US" sz="2400" b="1" i="1" dirty="0" smtClean="0">
              <a:latin typeface="Helvetica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484</Words>
  <Application>Microsoft Macintosh PowerPoint</Application>
  <PresentationFormat>On-screen Show (4:3)</PresentationFormat>
  <Paragraphs>147</Paragraphs>
  <Slides>29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Lifechurch.tv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Candace Hamilton</dc:creator>
  <cp:lastModifiedBy>Jeff Galley</cp:lastModifiedBy>
  <cp:revision>17</cp:revision>
  <dcterms:created xsi:type="dcterms:W3CDTF">2011-02-06T17:02:41Z</dcterms:created>
  <dcterms:modified xsi:type="dcterms:W3CDTF">2012-04-16T22:32:32Z</dcterms:modified>
</cp:coreProperties>
</file>